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439F1-F7A2-4569-8BFF-BC33264CDFB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41DA815-8F50-4DAD-B616-407F6D72FEBE}">
      <dgm:prSet phldrT="[Text]" custT="1"/>
      <dgm:spPr/>
      <dgm:t>
        <a:bodyPr/>
        <a:lstStyle/>
        <a:p>
          <a:r>
            <a:rPr lang="ar-SA" sz="2000" b="1" dirty="0" smtClean="0"/>
            <a:t>تأسيس الدائرة: يتم اختيار عدد من التلاميذ العاديين يتراوح ما بين 4-5 تلاميذ ويفضل أن يكونوا متميزين اجتماعياً وتوعيتهم بضرورة التفاعل مع التلميذ ذوى الأوتيزم.</a:t>
          </a:r>
          <a:endParaRPr lang="en-US" sz="2000" b="1" dirty="0"/>
        </a:p>
      </dgm:t>
    </dgm:pt>
    <dgm:pt modelId="{94B0BF3E-62FA-44E3-A376-8DA843153CC8}" type="parTrans" cxnId="{C473C7E6-652C-4782-9BBB-8E2B82A00668}">
      <dgm:prSet/>
      <dgm:spPr/>
      <dgm:t>
        <a:bodyPr/>
        <a:lstStyle/>
        <a:p>
          <a:endParaRPr lang="en-US" sz="2800" b="1"/>
        </a:p>
      </dgm:t>
    </dgm:pt>
    <dgm:pt modelId="{95D1154D-236C-4801-B176-15E7C3AAE10C}" type="sibTrans" cxnId="{C473C7E6-652C-4782-9BBB-8E2B82A00668}">
      <dgm:prSet/>
      <dgm:spPr/>
      <dgm:t>
        <a:bodyPr/>
        <a:lstStyle/>
        <a:p>
          <a:endParaRPr lang="en-US" sz="2800" b="1"/>
        </a:p>
      </dgm:t>
    </dgm:pt>
    <dgm:pt modelId="{7BC00AD3-653F-4472-B585-0FD907A25A98}">
      <dgm:prSet phldrT="[Text]" custT="1"/>
      <dgm:spPr/>
      <dgm:t>
        <a:bodyPr/>
        <a:lstStyle/>
        <a:p>
          <a:r>
            <a:rPr lang="ar-SA" sz="2000" b="1" dirty="0" smtClean="0"/>
            <a:t>مناقشة في الفصل المدرسي: تركز على نقاط قوة التلميذ ذوى الأوتيزم وكذلك مساعدة الأقران العاديين في التعرف على الإعاقات الاجتماعية، وتكوين الدائرة.</a:t>
          </a:r>
          <a:endParaRPr lang="en-US" sz="2000" b="1" dirty="0"/>
        </a:p>
      </dgm:t>
    </dgm:pt>
    <dgm:pt modelId="{B6B650F7-9235-4964-B562-9E248188691D}" type="parTrans" cxnId="{7536B6B8-D7C5-45F6-B68D-C7E85297BFD9}">
      <dgm:prSet/>
      <dgm:spPr/>
      <dgm:t>
        <a:bodyPr/>
        <a:lstStyle/>
        <a:p>
          <a:endParaRPr lang="en-US" sz="2800" b="1"/>
        </a:p>
      </dgm:t>
    </dgm:pt>
    <dgm:pt modelId="{3761972A-FDB3-46A1-B813-39E57493FEEF}" type="sibTrans" cxnId="{7536B6B8-D7C5-45F6-B68D-C7E85297BFD9}">
      <dgm:prSet/>
      <dgm:spPr/>
      <dgm:t>
        <a:bodyPr/>
        <a:lstStyle/>
        <a:p>
          <a:endParaRPr lang="en-US" sz="2800" b="1"/>
        </a:p>
      </dgm:t>
    </dgm:pt>
    <dgm:pt modelId="{C9186E12-E1B2-4BB2-BA0F-F7A30B3DAB47}">
      <dgm:prSet phldrT="[Text]" custT="1"/>
      <dgm:spPr/>
      <dgm:t>
        <a:bodyPr/>
        <a:lstStyle/>
        <a:p>
          <a:r>
            <a:rPr lang="ar-SA" sz="2000" b="1" dirty="0" smtClean="0"/>
            <a:t>انتقاء مدرسة ذات أفكار وقيم مناسبة ومدعمة بمعلم جيد يستطيع التفاوض مع أعضاء الدائرة ومقابلة الآباء والأطفال مع الأخصائي.</a:t>
          </a:r>
          <a:endParaRPr lang="en-US" sz="2000" b="1" dirty="0"/>
        </a:p>
      </dgm:t>
    </dgm:pt>
    <dgm:pt modelId="{FD339FB6-D7B8-4B1B-B914-003053929F01}" type="parTrans" cxnId="{5BCD6EE9-B06F-4713-B209-20AE2F1DFEB6}">
      <dgm:prSet/>
      <dgm:spPr/>
      <dgm:t>
        <a:bodyPr/>
        <a:lstStyle/>
        <a:p>
          <a:endParaRPr lang="en-US" sz="2800" b="1"/>
        </a:p>
      </dgm:t>
    </dgm:pt>
    <dgm:pt modelId="{B2685B19-5479-43D5-B4AC-EA90BD61B32F}" type="sibTrans" cxnId="{5BCD6EE9-B06F-4713-B209-20AE2F1DFEB6}">
      <dgm:prSet/>
      <dgm:spPr/>
      <dgm:t>
        <a:bodyPr/>
        <a:lstStyle/>
        <a:p>
          <a:endParaRPr lang="en-US" sz="2800" b="1"/>
        </a:p>
      </dgm:t>
    </dgm:pt>
    <dgm:pt modelId="{3FD3BB35-42B1-4B91-B4F0-CCB863EB4EDE}">
      <dgm:prSet phldrT="[Text]" custT="1"/>
      <dgm:spPr/>
      <dgm:t>
        <a:bodyPr/>
        <a:lstStyle/>
        <a:p>
          <a:r>
            <a:rPr lang="ar-SA" sz="2000" b="1" dirty="0" smtClean="0"/>
            <a:t>اجتماعات أسبوعية للدائرة: يتقابل المعلم والأخصائي والتلاميذ العاديين أعضاء الدائرة بدون التلميذ ذوى الأوتيزم ويحددوا مدى التقدم والصعوبات ويتم التخطيط للإجراءات الإيجابية التي سوف تستخدم لحل المشكلات التي  تواجههم.</a:t>
          </a:r>
          <a:endParaRPr lang="en-US" sz="2000" b="1" dirty="0"/>
        </a:p>
      </dgm:t>
    </dgm:pt>
    <dgm:pt modelId="{F627326E-CF30-4070-BC59-ED307115CBCF}" type="parTrans" cxnId="{312F4D2C-A1E4-4D38-9BAE-3C10CCC48FDE}">
      <dgm:prSet/>
      <dgm:spPr/>
      <dgm:t>
        <a:bodyPr/>
        <a:lstStyle/>
        <a:p>
          <a:endParaRPr lang="en-US" sz="2800" b="1"/>
        </a:p>
      </dgm:t>
    </dgm:pt>
    <dgm:pt modelId="{A9AF6068-2A9D-443D-B3D9-80E5B5C79ECD}" type="sibTrans" cxnId="{312F4D2C-A1E4-4D38-9BAE-3C10CCC48FDE}">
      <dgm:prSet/>
      <dgm:spPr/>
      <dgm:t>
        <a:bodyPr/>
        <a:lstStyle/>
        <a:p>
          <a:endParaRPr lang="en-US" sz="2800" b="1"/>
        </a:p>
      </dgm:t>
    </dgm:pt>
    <dgm:pt modelId="{6E020C8E-FDD8-4036-A28B-582CD38C5202}">
      <dgm:prSet phldrT="[Text]" custT="1"/>
      <dgm:spPr/>
      <dgm:t>
        <a:bodyPr/>
        <a:lstStyle/>
        <a:p>
          <a:r>
            <a:rPr lang="ar-SA" sz="2800" b="1" dirty="0" smtClean="0"/>
            <a:t>وقت الدائرة: يفضل أن يكون مناسب لجميع أعضاء الدائرة.</a:t>
          </a:r>
          <a:endParaRPr lang="en-US" sz="2800" b="1" dirty="0"/>
        </a:p>
      </dgm:t>
    </dgm:pt>
    <dgm:pt modelId="{65CFB802-E6C8-4F9D-AF47-0B751413E722}" type="parTrans" cxnId="{F5BBFCA0-228A-4DDC-BD3B-9779A5152CDD}">
      <dgm:prSet/>
      <dgm:spPr/>
      <dgm:t>
        <a:bodyPr/>
        <a:lstStyle/>
        <a:p>
          <a:endParaRPr lang="en-US" sz="2800" b="1"/>
        </a:p>
      </dgm:t>
    </dgm:pt>
    <dgm:pt modelId="{CFB32206-9650-4B34-AE44-9DD12B197CB0}" type="sibTrans" cxnId="{F5BBFCA0-228A-4DDC-BD3B-9779A5152CDD}">
      <dgm:prSet/>
      <dgm:spPr/>
      <dgm:t>
        <a:bodyPr/>
        <a:lstStyle/>
        <a:p>
          <a:endParaRPr lang="en-US" sz="2800" b="1"/>
        </a:p>
      </dgm:t>
    </dgm:pt>
    <dgm:pt modelId="{ED30F185-B747-4C8D-9501-8B637C1334C3}" type="pres">
      <dgm:prSet presAssocID="{722439F1-F7A2-4569-8BFF-BC33264CDFB8}" presName="diagram" presStyleCnt="0">
        <dgm:presLayoutVars>
          <dgm:dir/>
          <dgm:resizeHandles val="exact"/>
        </dgm:presLayoutVars>
      </dgm:prSet>
      <dgm:spPr/>
    </dgm:pt>
    <dgm:pt modelId="{A9659514-DD47-48F0-87A3-BF9A662125DA}" type="pres">
      <dgm:prSet presAssocID="{841DA815-8F50-4DAD-B616-407F6D72FEBE}" presName="node" presStyleLbl="node1" presStyleIdx="0" presStyleCnt="5" custScaleY="140172" custLinFactNeighborX="3178" custLinFactNeighborY="-18527">
        <dgm:presLayoutVars>
          <dgm:bulletEnabled val="1"/>
        </dgm:presLayoutVars>
      </dgm:prSet>
      <dgm:spPr/>
    </dgm:pt>
    <dgm:pt modelId="{33798DC4-C947-4BC2-8768-5BD30F8507D8}" type="pres">
      <dgm:prSet presAssocID="{95D1154D-236C-4801-B176-15E7C3AAE10C}" presName="sibTrans" presStyleCnt="0"/>
      <dgm:spPr/>
    </dgm:pt>
    <dgm:pt modelId="{C02AAB61-2B1E-489E-859A-38590A970EE5}" type="pres">
      <dgm:prSet presAssocID="{7BC00AD3-653F-4472-B585-0FD907A25A98}" presName="node" presStyleLbl="node1" presStyleIdx="1" presStyleCnt="5" custScaleY="149435" custLinFactNeighborX="1561" custLinFactNeighborY="-13895">
        <dgm:presLayoutVars>
          <dgm:bulletEnabled val="1"/>
        </dgm:presLayoutVars>
      </dgm:prSet>
      <dgm:spPr/>
    </dgm:pt>
    <dgm:pt modelId="{942BB2F9-D2AA-402A-A76F-2E2C895F617B}" type="pres">
      <dgm:prSet presAssocID="{3761972A-FDB3-46A1-B813-39E57493FEEF}" presName="sibTrans" presStyleCnt="0"/>
      <dgm:spPr/>
    </dgm:pt>
    <dgm:pt modelId="{EC6351C7-0154-4F0E-BF3F-F30DADEA4084}" type="pres">
      <dgm:prSet presAssocID="{C9186E12-E1B2-4BB2-BA0F-F7A30B3DAB47}" presName="node" presStyleLbl="node1" presStyleIdx="2" presStyleCnt="5" custScaleY="149435" custLinFactNeighborX="-56" custLinFactNeighborY="-18527">
        <dgm:presLayoutVars>
          <dgm:bulletEnabled val="1"/>
        </dgm:presLayoutVars>
      </dgm:prSet>
      <dgm:spPr/>
    </dgm:pt>
    <dgm:pt modelId="{45E71021-F25A-4068-89CE-56B6CFFD8F65}" type="pres">
      <dgm:prSet presAssocID="{B2685B19-5479-43D5-B4AC-EA90BD61B32F}" presName="sibTrans" presStyleCnt="0"/>
      <dgm:spPr/>
    </dgm:pt>
    <dgm:pt modelId="{4D06EF0F-7831-4DA0-A69A-8297CBB11477}" type="pres">
      <dgm:prSet presAssocID="{3FD3BB35-42B1-4B91-B4F0-CCB863EB4EDE}" presName="node" presStyleLbl="node1" presStyleIdx="3" presStyleCnt="5" custScaleX="143686" custScaleY="135771">
        <dgm:presLayoutVars>
          <dgm:bulletEnabled val="1"/>
        </dgm:presLayoutVars>
      </dgm:prSet>
      <dgm:spPr/>
      <dgm:t>
        <a:bodyPr/>
        <a:lstStyle/>
        <a:p>
          <a:endParaRPr lang="en-US"/>
        </a:p>
      </dgm:t>
    </dgm:pt>
    <dgm:pt modelId="{66B2F121-8CB1-443D-B7D0-166ED9BE3CEA}" type="pres">
      <dgm:prSet presAssocID="{A9AF6068-2A9D-443D-B3D9-80E5B5C79ECD}" presName="sibTrans" presStyleCnt="0"/>
      <dgm:spPr/>
    </dgm:pt>
    <dgm:pt modelId="{1F2D9D26-C501-47B3-BAD1-A8195BD2699F}" type="pres">
      <dgm:prSet presAssocID="{6E020C8E-FDD8-4036-A28B-582CD38C5202}" presName="node" presStyleLbl="node1" presStyleIdx="4" presStyleCnt="5" custScaleX="132167" custScaleY="126508">
        <dgm:presLayoutVars>
          <dgm:bulletEnabled val="1"/>
        </dgm:presLayoutVars>
      </dgm:prSet>
      <dgm:spPr/>
    </dgm:pt>
  </dgm:ptLst>
  <dgm:cxnLst>
    <dgm:cxn modelId="{4D6324CE-AF2F-44F9-A756-A0EF09AFEA2F}" type="presOf" srcId="{3FD3BB35-42B1-4B91-B4F0-CCB863EB4EDE}" destId="{4D06EF0F-7831-4DA0-A69A-8297CBB11477}" srcOrd="0" destOrd="0" presId="urn:microsoft.com/office/officeart/2005/8/layout/default"/>
    <dgm:cxn modelId="{7536B6B8-D7C5-45F6-B68D-C7E85297BFD9}" srcId="{722439F1-F7A2-4569-8BFF-BC33264CDFB8}" destId="{7BC00AD3-653F-4472-B585-0FD907A25A98}" srcOrd="1" destOrd="0" parTransId="{B6B650F7-9235-4964-B562-9E248188691D}" sibTransId="{3761972A-FDB3-46A1-B813-39E57493FEEF}"/>
    <dgm:cxn modelId="{D2AB207E-899B-4DAA-A0E9-E0B0DCBDEC21}" type="presOf" srcId="{6E020C8E-FDD8-4036-A28B-582CD38C5202}" destId="{1F2D9D26-C501-47B3-BAD1-A8195BD2699F}" srcOrd="0" destOrd="0" presId="urn:microsoft.com/office/officeart/2005/8/layout/default"/>
    <dgm:cxn modelId="{9589C3BB-AB10-40E8-95E6-49385C2A3065}" type="presOf" srcId="{7BC00AD3-653F-4472-B585-0FD907A25A98}" destId="{C02AAB61-2B1E-489E-859A-38590A970EE5}" srcOrd="0" destOrd="0" presId="urn:microsoft.com/office/officeart/2005/8/layout/default"/>
    <dgm:cxn modelId="{B73FBE39-907C-4A4C-97DA-7FA00415E25B}" type="presOf" srcId="{722439F1-F7A2-4569-8BFF-BC33264CDFB8}" destId="{ED30F185-B747-4C8D-9501-8B637C1334C3}" srcOrd="0" destOrd="0" presId="urn:microsoft.com/office/officeart/2005/8/layout/default"/>
    <dgm:cxn modelId="{C473C7E6-652C-4782-9BBB-8E2B82A00668}" srcId="{722439F1-F7A2-4569-8BFF-BC33264CDFB8}" destId="{841DA815-8F50-4DAD-B616-407F6D72FEBE}" srcOrd="0" destOrd="0" parTransId="{94B0BF3E-62FA-44E3-A376-8DA843153CC8}" sibTransId="{95D1154D-236C-4801-B176-15E7C3AAE10C}"/>
    <dgm:cxn modelId="{E33118DD-37C2-4387-B86D-8862D840C103}" type="presOf" srcId="{841DA815-8F50-4DAD-B616-407F6D72FEBE}" destId="{A9659514-DD47-48F0-87A3-BF9A662125DA}" srcOrd="0" destOrd="0" presId="urn:microsoft.com/office/officeart/2005/8/layout/default"/>
    <dgm:cxn modelId="{5BCD6EE9-B06F-4713-B209-20AE2F1DFEB6}" srcId="{722439F1-F7A2-4569-8BFF-BC33264CDFB8}" destId="{C9186E12-E1B2-4BB2-BA0F-F7A30B3DAB47}" srcOrd="2" destOrd="0" parTransId="{FD339FB6-D7B8-4B1B-B914-003053929F01}" sibTransId="{B2685B19-5479-43D5-B4AC-EA90BD61B32F}"/>
    <dgm:cxn modelId="{312F4D2C-A1E4-4D38-9BAE-3C10CCC48FDE}" srcId="{722439F1-F7A2-4569-8BFF-BC33264CDFB8}" destId="{3FD3BB35-42B1-4B91-B4F0-CCB863EB4EDE}" srcOrd="3" destOrd="0" parTransId="{F627326E-CF30-4070-BC59-ED307115CBCF}" sibTransId="{A9AF6068-2A9D-443D-B3D9-80E5B5C79ECD}"/>
    <dgm:cxn modelId="{F5BBFCA0-228A-4DDC-BD3B-9779A5152CDD}" srcId="{722439F1-F7A2-4569-8BFF-BC33264CDFB8}" destId="{6E020C8E-FDD8-4036-A28B-582CD38C5202}" srcOrd="4" destOrd="0" parTransId="{65CFB802-E6C8-4F9D-AF47-0B751413E722}" sibTransId="{CFB32206-9650-4B34-AE44-9DD12B197CB0}"/>
    <dgm:cxn modelId="{8D135A71-EE23-4138-A8FF-18D756ED633C}" type="presOf" srcId="{C9186E12-E1B2-4BB2-BA0F-F7A30B3DAB47}" destId="{EC6351C7-0154-4F0E-BF3F-F30DADEA4084}" srcOrd="0" destOrd="0" presId="urn:microsoft.com/office/officeart/2005/8/layout/default"/>
    <dgm:cxn modelId="{F3DE727F-12FC-4F6E-AC0C-F5AC144C1FFD}" type="presParOf" srcId="{ED30F185-B747-4C8D-9501-8B637C1334C3}" destId="{A9659514-DD47-48F0-87A3-BF9A662125DA}" srcOrd="0" destOrd="0" presId="urn:microsoft.com/office/officeart/2005/8/layout/default"/>
    <dgm:cxn modelId="{66613763-7903-4761-9C30-EA5626BE6A81}" type="presParOf" srcId="{ED30F185-B747-4C8D-9501-8B637C1334C3}" destId="{33798DC4-C947-4BC2-8768-5BD30F8507D8}" srcOrd="1" destOrd="0" presId="urn:microsoft.com/office/officeart/2005/8/layout/default"/>
    <dgm:cxn modelId="{D0BD7AFD-733E-434A-8722-FBD0E46E580C}" type="presParOf" srcId="{ED30F185-B747-4C8D-9501-8B637C1334C3}" destId="{C02AAB61-2B1E-489E-859A-38590A970EE5}" srcOrd="2" destOrd="0" presId="urn:microsoft.com/office/officeart/2005/8/layout/default"/>
    <dgm:cxn modelId="{13423A71-4621-4715-A4B2-07C8EAEFB17B}" type="presParOf" srcId="{ED30F185-B747-4C8D-9501-8B637C1334C3}" destId="{942BB2F9-D2AA-402A-A76F-2E2C895F617B}" srcOrd="3" destOrd="0" presId="urn:microsoft.com/office/officeart/2005/8/layout/default"/>
    <dgm:cxn modelId="{A730C3A9-17E0-420B-B5A4-591B3D1B0493}" type="presParOf" srcId="{ED30F185-B747-4C8D-9501-8B637C1334C3}" destId="{EC6351C7-0154-4F0E-BF3F-F30DADEA4084}" srcOrd="4" destOrd="0" presId="urn:microsoft.com/office/officeart/2005/8/layout/default"/>
    <dgm:cxn modelId="{AA9120F5-BF15-4F0B-AB43-6B577BFC6F1D}" type="presParOf" srcId="{ED30F185-B747-4C8D-9501-8B637C1334C3}" destId="{45E71021-F25A-4068-89CE-56B6CFFD8F65}" srcOrd="5" destOrd="0" presId="urn:microsoft.com/office/officeart/2005/8/layout/default"/>
    <dgm:cxn modelId="{DBD07747-4230-4961-9E6E-497229E64BBA}" type="presParOf" srcId="{ED30F185-B747-4C8D-9501-8B637C1334C3}" destId="{4D06EF0F-7831-4DA0-A69A-8297CBB11477}" srcOrd="6" destOrd="0" presId="urn:microsoft.com/office/officeart/2005/8/layout/default"/>
    <dgm:cxn modelId="{DF3E6BA9-05D6-4E17-89DE-C9FB6276C687}" type="presParOf" srcId="{ED30F185-B747-4C8D-9501-8B637C1334C3}" destId="{66B2F121-8CB1-443D-B7D0-166ED9BE3CEA}" srcOrd="7" destOrd="0" presId="urn:microsoft.com/office/officeart/2005/8/layout/default"/>
    <dgm:cxn modelId="{3BE0701B-BDE9-4B71-A69A-D2ACC5B3F480}" type="presParOf" srcId="{ED30F185-B747-4C8D-9501-8B637C1334C3}" destId="{1F2D9D26-C501-47B3-BAD1-A8195BD2699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59514-DD47-48F0-87A3-BF9A662125DA}">
      <dsp:nvSpPr>
        <dsp:cNvPr id="0" name=""/>
        <dsp:cNvSpPr/>
      </dsp:nvSpPr>
      <dsp:spPr>
        <a:xfrm>
          <a:off x="82345" y="0"/>
          <a:ext cx="2591097" cy="21791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b="1" kern="1200" dirty="0" smtClean="0"/>
            <a:t>تأسيس الدائرة: يتم اختيار عدد من التلاميذ العاديين يتراوح ما بين 4-5 تلاميذ ويفضل أن يكونوا متميزين اجتماعياً وتوعيتهم بضرورة التفاعل مع التلميذ ذوى الأوتيزم.</a:t>
          </a:r>
          <a:endParaRPr lang="en-US" sz="2000" b="1" kern="1200" dirty="0"/>
        </a:p>
      </dsp:txBody>
      <dsp:txXfrm>
        <a:off x="82345" y="0"/>
        <a:ext cx="2591097" cy="2179196"/>
      </dsp:txXfrm>
    </dsp:sp>
    <dsp:sp modelId="{C02AAB61-2B1E-489E-859A-38590A970EE5}">
      <dsp:nvSpPr>
        <dsp:cNvPr id="0" name=""/>
        <dsp:cNvSpPr/>
      </dsp:nvSpPr>
      <dsp:spPr>
        <a:xfrm>
          <a:off x="2890654" y="0"/>
          <a:ext cx="2591097" cy="23232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b="1" kern="1200" dirty="0" smtClean="0"/>
            <a:t>مناقشة في الفصل المدرسي: تركز على نقاط قوة التلميذ ذوى الأوتيزم وكذلك مساعدة الأقران العاديين في التعرف على الإعاقات الاجتماعية، وتكوين الدائرة.</a:t>
          </a:r>
          <a:endParaRPr lang="en-US" sz="2000" b="1" kern="1200" dirty="0"/>
        </a:p>
      </dsp:txBody>
      <dsp:txXfrm>
        <a:off x="2890654" y="0"/>
        <a:ext cx="2591097" cy="2323204"/>
      </dsp:txXfrm>
    </dsp:sp>
    <dsp:sp modelId="{EC6351C7-0154-4F0E-BF3F-F30DADEA4084}">
      <dsp:nvSpPr>
        <dsp:cNvPr id="0" name=""/>
        <dsp:cNvSpPr/>
      </dsp:nvSpPr>
      <dsp:spPr>
        <a:xfrm>
          <a:off x="5698964" y="0"/>
          <a:ext cx="2591097" cy="23232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b="1" kern="1200" dirty="0" smtClean="0"/>
            <a:t>انتقاء مدرسة ذات أفكار وقيم مناسبة ومدعمة بمعلم جيد يستطيع التفاوض مع أعضاء الدائرة ومقابلة الآباء والأطفال مع الأخصائي.</a:t>
          </a:r>
          <a:endParaRPr lang="en-US" sz="2000" b="1" kern="1200" dirty="0"/>
        </a:p>
      </dsp:txBody>
      <dsp:txXfrm>
        <a:off x="5698964" y="0"/>
        <a:ext cx="2591097" cy="2323204"/>
      </dsp:txXfrm>
    </dsp:sp>
    <dsp:sp modelId="{4D06EF0F-7831-4DA0-A69A-8297CBB11477}">
      <dsp:nvSpPr>
        <dsp:cNvPr id="0" name=""/>
        <dsp:cNvSpPr/>
      </dsp:nvSpPr>
      <dsp:spPr>
        <a:xfrm>
          <a:off x="442391" y="2664644"/>
          <a:ext cx="3723044" cy="21107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b="1" kern="1200" dirty="0" smtClean="0"/>
            <a:t>اجتماعات أسبوعية للدائرة: يتقابل المعلم والأخصائي والتلاميذ العاديين أعضاء الدائرة بدون التلميذ ذوى الأوتيزم ويحددوا مدى التقدم والصعوبات ويتم التخطيط للإجراءات الإيجابية التي سوف تستخدم لحل المشكلات التي  تواجههم.</a:t>
          </a:r>
          <a:endParaRPr lang="en-US" sz="2000" b="1" kern="1200" dirty="0"/>
        </a:p>
      </dsp:txBody>
      <dsp:txXfrm>
        <a:off x="442391" y="2664644"/>
        <a:ext cx="3723044" cy="2110775"/>
      </dsp:txXfrm>
    </dsp:sp>
    <dsp:sp modelId="{1F2D9D26-C501-47B3-BAD1-A8195BD2699F}">
      <dsp:nvSpPr>
        <dsp:cNvPr id="0" name=""/>
        <dsp:cNvSpPr/>
      </dsp:nvSpPr>
      <dsp:spPr>
        <a:xfrm>
          <a:off x="4424545" y="2736648"/>
          <a:ext cx="3424576" cy="19667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SA" sz="2800" b="1" kern="1200" dirty="0" smtClean="0"/>
            <a:t>وقت الدائرة: يفضل أن يكون مناسب لجميع أعضاء الدائرة.</a:t>
          </a:r>
          <a:endParaRPr lang="en-US" sz="2800" b="1" kern="1200" dirty="0"/>
        </a:p>
      </dsp:txBody>
      <dsp:txXfrm>
        <a:off x="4424545" y="2736648"/>
        <a:ext cx="3424576" cy="19667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31525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42882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54295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460C4-8413-4C09-913E-D635D9C29B87}"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420440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460C4-8413-4C09-913E-D635D9C29B87}"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9464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460C4-8413-4C09-913E-D635D9C29B87}"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30296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460C4-8413-4C09-913E-D635D9C29B87}"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55226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460C4-8413-4C09-913E-D635D9C29B87}"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293957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460C4-8413-4C09-913E-D635D9C29B87}"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77482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460C4-8413-4C09-913E-D635D9C29B87}"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65567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460C4-8413-4C09-913E-D635D9C29B87}"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75DD2-BB9F-42D5-9A78-F50CC05312BF}" type="slidenum">
              <a:rPr lang="en-US" smtClean="0"/>
              <a:t>‹#›</a:t>
            </a:fld>
            <a:endParaRPr lang="en-US"/>
          </a:p>
        </p:txBody>
      </p:sp>
    </p:spTree>
    <p:extLst>
      <p:ext uri="{BB962C8B-B14F-4D97-AF65-F5344CB8AC3E}">
        <p14:creationId xmlns:p14="http://schemas.microsoft.com/office/powerpoint/2010/main" val="111237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460C4-8413-4C09-913E-D635D9C29B87}"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75DD2-BB9F-42D5-9A78-F50CC05312BF}" type="slidenum">
              <a:rPr lang="en-US" smtClean="0"/>
              <a:t>‹#›</a:t>
            </a:fld>
            <a:endParaRPr lang="en-US"/>
          </a:p>
        </p:txBody>
      </p:sp>
    </p:spTree>
    <p:extLst>
      <p:ext uri="{BB962C8B-B14F-4D97-AF65-F5344CB8AC3E}">
        <p14:creationId xmlns:p14="http://schemas.microsoft.com/office/powerpoint/2010/main" val="1160449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3928" y="476673"/>
            <a:ext cx="4534272" cy="1512168"/>
          </a:xfrm>
        </p:spPr>
        <p:txBody>
          <a:bodyPr>
            <a:noAutofit/>
          </a:bodyPr>
          <a:lstStyle/>
          <a:p>
            <a:r>
              <a:rPr lang="ar-EG" altLang="en-US" sz="2400" b="1" dirty="0" smtClean="0">
                <a:solidFill>
                  <a:schemeClr val="tx2">
                    <a:lumMod val="75000"/>
                  </a:schemeClr>
                </a:solidFill>
              </a:rPr>
              <a:t/>
            </a:r>
            <a:br>
              <a:rPr lang="ar-EG" altLang="en-US" sz="2400" b="1" dirty="0" smtClean="0">
                <a:solidFill>
                  <a:schemeClr val="tx2">
                    <a:lumMod val="75000"/>
                  </a:schemeClr>
                </a:solidFill>
              </a:rPr>
            </a:br>
            <a:r>
              <a:rPr lang="ar-EG" altLang="en-US" sz="2400" b="1" dirty="0" smtClean="0">
                <a:solidFill>
                  <a:schemeClr val="tx2">
                    <a:lumMod val="75000"/>
                  </a:schemeClr>
                </a:solidFill>
              </a:rPr>
              <a:t/>
            </a:r>
            <a:br>
              <a:rPr lang="ar-EG" altLang="en-US" sz="2400" b="1" dirty="0" smtClean="0">
                <a:solidFill>
                  <a:schemeClr val="tx2">
                    <a:lumMod val="75000"/>
                  </a:schemeClr>
                </a:solidFill>
              </a:rPr>
            </a:br>
            <a:r>
              <a:rPr lang="ar-EG" altLang="en-US" sz="2400" b="1" dirty="0" smtClean="0">
                <a:solidFill>
                  <a:schemeClr val="tx2">
                    <a:lumMod val="75000"/>
                  </a:schemeClr>
                </a:solidFill>
              </a:rPr>
              <a:t/>
            </a:r>
            <a:br>
              <a:rPr lang="ar-EG" altLang="en-US" sz="2400" b="1" dirty="0" smtClean="0">
                <a:solidFill>
                  <a:schemeClr val="tx2">
                    <a:lumMod val="75000"/>
                  </a:schemeClr>
                </a:solidFill>
              </a:rPr>
            </a:br>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smtClean="0">
                <a:solidFill>
                  <a:schemeClr val="tx2">
                    <a:lumMod val="75000"/>
                  </a:schemeClr>
                </a:solidFill>
              </a:rPr>
              <a:t>كلية التربية </a:t>
            </a:r>
            <a:br>
              <a:rPr lang="ar-EG" altLang="en-US" sz="2400" b="1" dirty="0" smtClean="0">
                <a:solidFill>
                  <a:schemeClr val="tx2">
                    <a:lumMod val="75000"/>
                  </a:schemeClr>
                </a:solidFill>
              </a:rPr>
            </a:br>
            <a:r>
              <a:rPr lang="ar-EG" altLang="en-US" sz="2400" b="1" dirty="0" smtClean="0">
                <a:solidFill>
                  <a:schemeClr val="tx2">
                    <a:lumMod val="75000"/>
                  </a:schemeClr>
                </a:solidFill>
              </a:rPr>
              <a:t>قسم المناهج وطرق </a:t>
            </a:r>
            <a:r>
              <a:rPr lang="ar-EG" altLang="en-US" sz="2400" b="1" dirty="0" smtClean="0">
                <a:solidFill>
                  <a:schemeClr val="tx2">
                    <a:lumMod val="75000"/>
                  </a:schemeClr>
                </a:solidFill>
              </a:rPr>
              <a:t>التدريس</a:t>
            </a:r>
            <a:r>
              <a:rPr lang="ar-SA" altLang="en-US" sz="2400" b="1" dirty="0" smtClean="0">
                <a:solidFill>
                  <a:schemeClr val="tx2">
                    <a:lumMod val="75000"/>
                  </a:schemeClr>
                </a:solidFill>
              </a:rPr>
              <a:t/>
            </a:r>
            <a:br>
              <a:rPr lang="ar-SA" altLang="en-US" sz="2400" b="1" dirty="0" smtClean="0">
                <a:solidFill>
                  <a:schemeClr val="tx2">
                    <a:lumMod val="75000"/>
                  </a:schemeClr>
                </a:solidFill>
              </a:rPr>
            </a:br>
            <a:r>
              <a:rPr lang="ar-EG" altLang="en-US" sz="2400" b="1" dirty="0" smtClean="0">
                <a:solidFill>
                  <a:schemeClr val="tx2">
                    <a:lumMod val="75000"/>
                  </a:schemeClr>
                </a:solidFill>
              </a:rPr>
              <a:t> </a:t>
            </a:r>
            <a:r>
              <a:rPr lang="ar-EG" altLang="en-US" sz="2400" b="1" dirty="0" smtClean="0">
                <a:solidFill>
                  <a:schemeClr val="tx2">
                    <a:lumMod val="75000"/>
                  </a:schemeClr>
                </a:solidFill>
              </a:rPr>
              <a:t>وتكنولوجيا التعليم</a:t>
            </a:r>
            <a:r>
              <a:rPr lang="ar-SA" altLang="en-US" sz="4800" b="1" dirty="0" smtClean="0">
                <a:solidFill>
                  <a:schemeClr val="accent1"/>
                </a:solidFill>
              </a:rPr>
              <a:t/>
            </a:r>
            <a:br>
              <a:rPr lang="ar-SA" altLang="en-US" sz="4800" b="1" dirty="0" smtClean="0">
                <a:solidFill>
                  <a:schemeClr val="accent1"/>
                </a:solidFill>
              </a:rPr>
            </a:br>
            <a:r>
              <a:rPr lang="ar-SA" altLang="en-US" sz="4800" b="1" dirty="0" smtClean="0">
                <a:solidFill>
                  <a:schemeClr val="accent1"/>
                </a:solidFill>
              </a:rPr>
              <a:t/>
            </a:r>
            <a:br>
              <a:rPr lang="ar-SA" altLang="en-US" sz="4800" b="1" dirty="0" smtClean="0">
                <a:solidFill>
                  <a:schemeClr val="accent1"/>
                </a:solidFill>
              </a:rPr>
            </a:br>
            <a:endParaRPr lang="en-US" sz="3600" b="1" dirty="0"/>
          </a:p>
        </p:txBody>
      </p:sp>
      <p:sp>
        <p:nvSpPr>
          <p:cNvPr id="3" name="Subtitle 2"/>
          <p:cNvSpPr>
            <a:spLocks noGrp="1"/>
          </p:cNvSpPr>
          <p:nvPr>
            <p:ph type="subTitle" idx="1"/>
          </p:nvPr>
        </p:nvSpPr>
        <p:spPr>
          <a:xfrm>
            <a:off x="1187624" y="2204864"/>
            <a:ext cx="6616824" cy="3024336"/>
          </a:xfrm>
        </p:spPr>
        <p:txBody>
          <a:bodyPr>
            <a:normAutofit/>
          </a:bodyPr>
          <a:lstStyle/>
          <a:p>
            <a:r>
              <a:rPr lang="ar-SA" altLang="en-US" b="1" dirty="0" smtClean="0">
                <a:solidFill>
                  <a:schemeClr val="tx1"/>
                </a:solidFill>
              </a:rPr>
              <a:t>المادة : طرق </a:t>
            </a:r>
            <a:r>
              <a:rPr lang="ar-EG" altLang="en-US" b="1" dirty="0" smtClean="0">
                <a:solidFill>
                  <a:schemeClr val="tx1"/>
                </a:solidFill>
              </a:rPr>
              <a:t>تعليم الأوتيزم</a:t>
            </a:r>
            <a:r>
              <a:rPr lang="ar-SA" altLang="en-US" b="1" dirty="0" smtClean="0">
                <a:solidFill>
                  <a:schemeClr val="tx1"/>
                </a:solidFill>
              </a:rPr>
              <a:t/>
            </a:r>
            <a:br>
              <a:rPr lang="ar-SA" altLang="en-US" b="1" dirty="0" smtClean="0">
                <a:solidFill>
                  <a:schemeClr val="tx1"/>
                </a:solidFill>
              </a:rPr>
            </a:br>
            <a:r>
              <a:rPr lang="ar-SA" altLang="en-US" b="1" dirty="0" smtClean="0">
                <a:solidFill>
                  <a:schemeClr val="tx1"/>
                </a:solidFill>
              </a:rPr>
              <a:t>الفرقة </a:t>
            </a:r>
            <a:r>
              <a:rPr lang="ar-EG" altLang="en-US" b="1" dirty="0" smtClean="0">
                <a:solidFill>
                  <a:schemeClr val="tx1"/>
                </a:solidFill>
              </a:rPr>
              <a:t>: دبلوم مهني </a:t>
            </a:r>
            <a:br>
              <a:rPr lang="ar-EG" altLang="en-US" b="1" dirty="0" smtClean="0">
                <a:solidFill>
                  <a:schemeClr val="tx1"/>
                </a:solidFill>
              </a:rPr>
            </a:br>
            <a:r>
              <a:rPr lang="ar-SA" altLang="en-US" b="1" dirty="0" smtClean="0">
                <a:solidFill>
                  <a:schemeClr val="tx1"/>
                </a:solidFill>
              </a:rPr>
              <a:t>الاسبوع </a:t>
            </a:r>
            <a:r>
              <a:rPr lang="ar-SA" altLang="en-US" b="1" dirty="0" smtClean="0">
                <a:solidFill>
                  <a:schemeClr val="tx1"/>
                </a:solidFill>
              </a:rPr>
              <a:t>الرابع من </a:t>
            </a:r>
            <a:r>
              <a:rPr lang="ar-SA" altLang="en-US" b="1" dirty="0" smtClean="0">
                <a:solidFill>
                  <a:schemeClr val="tx1"/>
                </a:solidFill>
              </a:rPr>
              <a:t>الاجازة</a:t>
            </a:r>
          </a:p>
          <a:p>
            <a:r>
              <a:rPr lang="ar-EG" altLang="en-US" b="1" dirty="0" smtClean="0">
                <a:solidFill>
                  <a:schemeClr val="tx1"/>
                </a:solidFill>
              </a:rPr>
              <a:t>تربية خاصة شعبة أوتيزم</a:t>
            </a:r>
          </a:p>
          <a:p>
            <a:r>
              <a:rPr lang="ar-SA" sz="3600" b="1" dirty="0" smtClean="0">
                <a:solidFill>
                  <a:schemeClr val="accent6">
                    <a:lumMod val="50000"/>
                  </a:schemeClr>
                </a:solidFill>
              </a:rPr>
              <a:t>د / مروة دياب أبوزيد عبد الله</a:t>
            </a:r>
            <a:endParaRPr lang="ar-EG" sz="3600" b="1" dirty="0" smtClean="0">
              <a:solidFill>
                <a:schemeClr val="accent6">
                  <a:lumMod val="50000"/>
                </a:schemeClr>
              </a:solidFill>
            </a:endParaRPr>
          </a:p>
          <a:p>
            <a:endParaRPr lang="en-US" sz="4400" b="1" dirty="0"/>
          </a:p>
        </p:txBody>
      </p:sp>
    </p:spTree>
    <p:extLst>
      <p:ext uri="{BB962C8B-B14F-4D97-AF65-F5344CB8AC3E}">
        <p14:creationId xmlns:p14="http://schemas.microsoft.com/office/powerpoint/2010/main" val="427919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1470025"/>
          </a:xfrm>
        </p:spPr>
        <p:txBody>
          <a:bodyPr/>
          <a:lstStyle/>
          <a:p>
            <a:r>
              <a:rPr lang="ar-EG" dirty="0" smtClean="0">
                <a:solidFill>
                  <a:schemeClr val="accent1">
                    <a:tint val="88000"/>
                    <a:satMod val="150000"/>
                  </a:schemeClr>
                </a:solidFill>
              </a:rPr>
              <a:t>استكمالاً ل</a:t>
            </a:r>
            <a:r>
              <a:rPr lang="ar-SA" dirty="0" smtClean="0">
                <a:solidFill>
                  <a:schemeClr val="accent1">
                    <a:tint val="88000"/>
                    <a:satMod val="150000"/>
                  </a:schemeClr>
                </a:solidFill>
              </a:rPr>
              <a:t>ما تم دراسته في المحاضر</a:t>
            </a:r>
            <a:r>
              <a:rPr lang="ar-EG" dirty="0" smtClean="0">
                <a:solidFill>
                  <a:schemeClr val="accent1">
                    <a:tint val="88000"/>
                    <a:satMod val="150000"/>
                  </a:schemeClr>
                </a:solidFill>
              </a:rPr>
              <a:t>ات</a:t>
            </a:r>
            <a:r>
              <a:rPr lang="ar-SA" dirty="0" smtClean="0">
                <a:solidFill>
                  <a:schemeClr val="accent1">
                    <a:tint val="88000"/>
                    <a:satMod val="150000"/>
                  </a:schemeClr>
                </a:solidFill>
              </a:rPr>
              <a:t> السابقة </a:t>
            </a:r>
            <a:endParaRPr lang="en-US" dirty="0"/>
          </a:p>
        </p:txBody>
      </p:sp>
      <p:sp>
        <p:nvSpPr>
          <p:cNvPr id="3" name="Subtitle 2"/>
          <p:cNvSpPr>
            <a:spLocks noGrp="1"/>
          </p:cNvSpPr>
          <p:nvPr>
            <p:ph type="subTitle" idx="1"/>
          </p:nvPr>
        </p:nvSpPr>
        <p:spPr>
          <a:xfrm>
            <a:off x="1403648" y="2708920"/>
            <a:ext cx="6400800" cy="1440160"/>
          </a:xfrm>
        </p:spPr>
        <p:txBody>
          <a:bodyPr/>
          <a:lstStyle/>
          <a:p>
            <a:r>
              <a:rPr lang="ar-SA" altLang="en-US" b="1" dirty="0" smtClean="0">
                <a:solidFill>
                  <a:srgbClr val="212121"/>
                </a:solidFill>
              </a:rPr>
              <a:t> الفصل الرابع: </a:t>
            </a:r>
            <a:r>
              <a:rPr lang="ar-EG" altLang="en-US" b="1" dirty="0" smtClean="0">
                <a:solidFill>
                  <a:srgbClr val="212121"/>
                </a:solidFill>
              </a:rPr>
              <a:t>ال</a:t>
            </a:r>
            <a:r>
              <a:rPr lang="ar-SA" altLang="en-US" b="1" dirty="0">
                <a:solidFill>
                  <a:srgbClr val="212121"/>
                </a:solidFill>
              </a:rPr>
              <a:t>استراتيجيات </a:t>
            </a:r>
            <a:r>
              <a:rPr lang="ar-SA" altLang="en-US" b="1" dirty="0" smtClean="0">
                <a:solidFill>
                  <a:srgbClr val="212121"/>
                </a:solidFill>
              </a:rPr>
              <a:t>الإنمائية </a:t>
            </a:r>
            <a:r>
              <a:rPr lang="ar-EG" altLang="en-US" b="1" dirty="0" smtClean="0">
                <a:solidFill>
                  <a:srgbClr val="212121"/>
                </a:solidFill>
              </a:rPr>
              <a:t>الملائمة </a:t>
            </a:r>
            <a:r>
              <a:rPr lang="ar-EG" altLang="en-US" b="1" dirty="0">
                <a:solidFill>
                  <a:srgbClr val="212121"/>
                </a:solidFill>
              </a:rPr>
              <a:t>لتدريس وتعليم التلاميذ ذوى الأوتيزم</a:t>
            </a:r>
            <a:endParaRPr lang="ar-SA" sz="1600" dirty="0" smtClean="0"/>
          </a:p>
          <a:p>
            <a:endParaRPr lang="en-US" dirty="0"/>
          </a:p>
        </p:txBody>
      </p:sp>
    </p:spTree>
    <p:extLst>
      <p:ext uri="{BB962C8B-B14F-4D97-AF65-F5344CB8AC3E}">
        <p14:creationId xmlns:p14="http://schemas.microsoft.com/office/powerpoint/2010/main" val="249359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altLang="en-US" sz="3600" b="1" dirty="0" smtClean="0">
                <a:solidFill>
                  <a:schemeClr val="tx2"/>
                </a:solidFill>
              </a:rPr>
              <a:t>استراتيجية دوائر الأصدقاء</a:t>
            </a:r>
            <a:endParaRPr lang="en-US" sz="3600" b="1" dirty="0"/>
          </a:p>
        </p:txBody>
      </p:sp>
      <p:sp>
        <p:nvSpPr>
          <p:cNvPr id="3" name="Content Placeholder 2"/>
          <p:cNvSpPr>
            <a:spLocks noGrp="1"/>
          </p:cNvSpPr>
          <p:nvPr>
            <p:ph idx="1"/>
          </p:nvPr>
        </p:nvSpPr>
        <p:spPr/>
        <p:txBody>
          <a:bodyPr/>
          <a:lstStyle/>
          <a:p>
            <a:endParaRPr lang="en-US" dirty="0"/>
          </a:p>
        </p:txBody>
      </p:sp>
      <p:sp>
        <p:nvSpPr>
          <p:cNvPr id="4" name="Flowchart: Alternate Process 3"/>
          <p:cNvSpPr/>
          <p:nvPr/>
        </p:nvSpPr>
        <p:spPr>
          <a:xfrm>
            <a:off x="296617" y="1700808"/>
            <a:ext cx="8551862" cy="2232248"/>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t>يعد منهج دوائر الأصدقاء أحد الاستراتيجيات التعليمية التي تهدف إلى تحسين وتطوير دمج التلاميذ ذوى الاحتياجات الخاصة في التعليم العام، فالأساس المركزي لحركة الدمج هو أن جميع الأشخاص يجب أن يتم تقييمهم بشكل متساوي، وأن تتاح لهم فرص متساوية، وينظر إليهم كأفراد متميزين وأن يتعلموا ويتعاملوا مع أشخاص ذوى خصائص متنوعة.</a:t>
            </a:r>
            <a:endParaRPr lang="en-US" sz="2400" dirty="0"/>
          </a:p>
        </p:txBody>
      </p:sp>
      <p:sp>
        <p:nvSpPr>
          <p:cNvPr id="5" name="Flowchart: Alternate Process 4"/>
          <p:cNvSpPr/>
          <p:nvPr/>
        </p:nvSpPr>
        <p:spPr>
          <a:xfrm>
            <a:off x="395536" y="4074121"/>
            <a:ext cx="8532318" cy="21383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solidFill>
                  <a:schemeClr val="tx1"/>
                </a:solidFill>
              </a:rPr>
              <a:t>أى أن استراتيجية دوائر الأصدقاء تسعى نحو تكوين بيئة مناسبة للتعامل مع التلاميذ ذوى الأوتيزم وتقبلهم كما هم وتقبلهم أيضاً لما سيصبحون عليه بعد ذلك، أى أنها تحسن التقبل وتوفر الدعم العاطفي بالإضافة إلى أنها تؤدى إلى حدوث تغيرات في وظائف مختلفة للسلوك والتي تفيد في تحقيق التواصل حتى يشعر الطفل بالنجاح ويتلقى تعزيزاً إيجابياً من الأقران.</a:t>
            </a:r>
            <a:endParaRPr lang="en-US" sz="2000" dirty="0">
              <a:solidFill>
                <a:schemeClr val="tx1"/>
              </a:solidFill>
            </a:endParaRPr>
          </a:p>
        </p:txBody>
      </p:sp>
    </p:spTree>
    <p:extLst>
      <p:ext uri="{BB962C8B-B14F-4D97-AF65-F5344CB8AC3E}">
        <p14:creationId xmlns:p14="http://schemas.microsoft.com/office/powerpoint/2010/main" val="255978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0"/>
          <p:cNvSpPr txBox="1">
            <a:spLocks/>
          </p:cNvSpPr>
          <p:nvPr/>
        </p:nvSpPr>
        <p:spPr>
          <a:xfrm>
            <a:off x="539551" y="4437112"/>
            <a:ext cx="8267911" cy="1418471"/>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forceAA="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r">
              <a:buNone/>
              <a:defRPr/>
            </a:pPr>
            <a:r>
              <a:rPr lang="ar-SA" sz="2400" dirty="0" smtClean="0">
                <a:solidFill>
                  <a:schemeClr val="tx1"/>
                </a:solidFill>
              </a:rPr>
              <a:t>3- مساعدة التلاميذ العاديين على التعرف على طبيعة الإعاقة الاجتماعية لدى التلاميذ ذوى الأوتيزم، وتحسين فهم ثقافة الأقران للتلميذ ذوى الأوتيزم.</a:t>
            </a:r>
            <a:endParaRPr lang="en-US" sz="2400" dirty="0">
              <a:solidFill>
                <a:schemeClr val="tx1"/>
              </a:solidFill>
            </a:endParaRPr>
          </a:p>
        </p:txBody>
      </p:sp>
      <p:sp>
        <p:nvSpPr>
          <p:cNvPr id="5" name="Flowchart: Alternate Process 4"/>
          <p:cNvSpPr/>
          <p:nvPr/>
        </p:nvSpPr>
        <p:spPr>
          <a:xfrm>
            <a:off x="539552" y="1692925"/>
            <a:ext cx="8352928" cy="1232019"/>
          </a:xfrm>
          <a:prstGeom prst="flowChartAlternateProcess">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solidFill>
                  <a:schemeClr val="tx1"/>
                </a:solidFill>
              </a:rPr>
              <a:t>1- تكوين بيئة يكون فيها التلميذ متمتعاً بتواصل منتظم ومدعم مع أقران أكثر كفاءة اجتماعياُ، ويسبق ذلك تقبل التلميذ ذوى الأوتيزم كما هو، وكذلك تقبله لما سيصبح عليه بعد ذلك.</a:t>
            </a:r>
            <a:endParaRPr lang="en-US" sz="2400" dirty="0">
              <a:solidFill>
                <a:schemeClr val="tx1"/>
              </a:solidFill>
            </a:endParaRPr>
          </a:p>
        </p:txBody>
      </p:sp>
      <p:sp>
        <p:nvSpPr>
          <p:cNvPr id="6" name="Flowchart: Alternate Process 5"/>
          <p:cNvSpPr/>
          <p:nvPr/>
        </p:nvSpPr>
        <p:spPr>
          <a:xfrm>
            <a:off x="515090" y="260649"/>
            <a:ext cx="8352928" cy="1224135"/>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3600" dirty="0" smtClean="0">
                <a:solidFill>
                  <a:schemeClr val="tx1"/>
                </a:solidFill>
              </a:rPr>
              <a:t>أهداف استراتيجية دوائر الأصدقاء:</a:t>
            </a:r>
            <a:endParaRPr lang="en-US" sz="3600" dirty="0">
              <a:solidFill>
                <a:schemeClr val="tx1"/>
              </a:solidFill>
            </a:endParaRPr>
          </a:p>
        </p:txBody>
      </p:sp>
      <p:sp>
        <p:nvSpPr>
          <p:cNvPr id="7" name="Content Placeholder 6"/>
          <p:cNvSpPr>
            <a:spLocks noGrp="1"/>
          </p:cNvSpPr>
          <p:nvPr>
            <p:ph idx="1"/>
          </p:nvPr>
        </p:nvSpPr>
        <p:spPr>
          <a:xfrm>
            <a:off x="601216" y="3068960"/>
            <a:ext cx="8229600" cy="1180728"/>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p>
            <a:pPr algn="r">
              <a:defRPr/>
            </a:pPr>
            <a:r>
              <a:rPr lang="ar-SA" sz="2400" dirty="0" smtClean="0">
                <a:solidFill>
                  <a:schemeClr val="tx1"/>
                </a:solidFill>
              </a:rPr>
              <a:t>2- توفير مجال يسمح لمعلم التلاميذ ذوى الأوتيزم بالتركيز على الاضطراب الاجتماعي الذى يميز الأوتيزم من خلال أن يكون مجال العمل مباشر على جوانب الإعاقة وخاصة نقص التفاعل الاجتماعي.</a:t>
            </a:r>
            <a:endParaRPr lang="en-US" sz="2400" dirty="0">
              <a:solidFill>
                <a:schemeClr val="tx1"/>
              </a:solidFill>
            </a:endParaRPr>
          </a:p>
        </p:txBody>
      </p:sp>
    </p:spTree>
    <p:extLst>
      <p:ext uri="{BB962C8B-B14F-4D97-AF65-F5344CB8AC3E}">
        <p14:creationId xmlns:p14="http://schemas.microsoft.com/office/powerpoint/2010/main" val="326646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0"/>
          <p:cNvSpPr txBox="1">
            <a:spLocks/>
          </p:cNvSpPr>
          <p:nvPr/>
        </p:nvSpPr>
        <p:spPr>
          <a:xfrm>
            <a:off x="515090" y="4509120"/>
            <a:ext cx="8267911" cy="1418471"/>
          </a:xfrm>
          <a:prstGeom prst="flowChartAlternate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forceAA="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r">
              <a:buNone/>
              <a:defRPr/>
            </a:pPr>
            <a:r>
              <a:rPr lang="ar-SA" sz="2400" dirty="0" smtClean="0">
                <a:solidFill>
                  <a:schemeClr val="tx1"/>
                </a:solidFill>
              </a:rPr>
              <a:t>7- زيادة تعلم التلميذ ذوى الأوتيزم السلوكيات المرغوب فيها والتي يقدرها الآخرون، مما يساعد على تعزيز تقدير الذات والإحساس بالكفاءة والثقة.</a:t>
            </a:r>
            <a:endParaRPr lang="en-US" sz="2400" dirty="0">
              <a:solidFill>
                <a:schemeClr val="tx1"/>
              </a:solidFill>
            </a:endParaRPr>
          </a:p>
        </p:txBody>
      </p:sp>
      <p:sp>
        <p:nvSpPr>
          <p:cNvPr id="5" name="Flowchart: Alternate Process 4"/>
          <p:cNvSpPr/>
          <p:nvPr/>
        </p:nvSpPr>
        <p:spPr>
          <a:xfrm>
            <a:off x="539552" y="1692925"/>
            <a:ext cx="8352928" cy="1232019"/>
          </a:xfrm>
          <a:prstGeom prst="flowChartAlternate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solidFill>
                  <a:schemeClr val="tx1"/>
                </a:solidFill>
              </a:rPr>
              <a:t>5- الاستبصار بأهمية إدراك الأقران للصفات الإيجابية لدى التلميذ ذوى الأوتيزم.</a:t>
            </a:r>
            <a:endParaRPr lang="en-US" sz="2400" dirty="0">
              <a:solidFill>
                <a:schemeClr val="tx1"/>
              </a:solidFill>
            </a:endParaRPr>
          </a:p>
        </p:txBody>
      </p:sp>
      <p:sp>
        <p:nvSpPr>
          <p:cNvPr id="6" name="Flowchart: Alternate Process 5"/>
          <p:cNvSpPr/>
          <p:nvPr/>
        </p:nvSpPr>
        <p:spPr>
          <a:xfrm>
            <a:off x="515090" y="260649"/>
            <a:ext cx="8352928" cy="1224135"/>
          </a:xfrm>
          <a:prstGeom prst="flowChartAlternateProcess">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ar-SA" sz="2400" dirty="0" smtClean="0">
                <a:solidFill>
                  <a:schemeClr val="tx1"/>
                </a:solidFill>
              </a:rPr>
              <a:t>4- تمكين أقران التلميذ ذوى الأوتيزم من تعلم كيفية التوافق مع السلوك غير الملائم الذى يمارسه التلميذ ذوى الأوتيزم أثناء التواصل معه.</a:t>
            </a:r>
            <a:endParaRPr lang="en-US" sz="2400" dirty="0">
              <a:solidFill>
                <a:schemeClr val="tx1"/>
              </a:solidFill>
            </a:endParaRPr>
          </a:p>
        </p:txBody>
      </p:sp>
      <p:sp>
        <p:nvSpPr>
          <p:cNvPr id="7" name="Content Placeholder 6"/>
          <p:cNvSpPr>
            <a:spLocks noGrp="1"/>
          </p:cNvSpPr>
          <p:nvPr>
            <p:ph idx="1"/>
          </p:nvPr>
        </p:nvSpPr>
        <p:spPr>
          <a:xfrm>
            <a:off x="601216" y="3068960"/>
            <a:ext cx="8229600" cy="1180728"/>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indent="0" algn="r">
              <a:buNone/>
              <a:defRPr/>
            </a:pPr>
            <a:r>
              <a:rPr lang="ar-SA" sz="2400" dirty="0" smtClean="0">
                <a:solidFill>
                  <a:schemeClr val="tx1"/>
                </a:solidFill>
              </a:rPr>
              <a:t>6- تقليل مستوى قلق التلميذ ذوى الأوتيزم وتنمية إحساسه بالسعادة والاسترخاء وتقليل مشكلاته السلوكية.</a:t>
            </a:r>
            <a:endParaRPr lang="en-US" sz="2400" dirty="0">
              <a:solidFill>
                <a:schemeClr val="tx1"/>
              </a:solidFill>
            </a:endParaRPr>
          </a:p>
        </p:txBody>
      </p:sp>
    </p:spTree>
    <p:extLst>
      <p:ext uri="{BB962C8B-B14F-4D97-AF65-F5344CB8AC3E}">
        <p14:creationId xmlns:p14="http://schemas.microsoft.com/office/powerpoint/2010/main" val="3308028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Autofit/>
          </a:bodyPr>
          <a:lstStyle/>
          <a:p>
            <a:r>
              <a:rPr lang="ar-SA" sz="3200" dirty="0" smtClean="0">
                <a:solidFill>
                  <a:prstClr val="black"/>
                </a:solidFill>
                <a:effectLst>
                  <a:outerShdw blurRad="38100" dist="38100" dir="2700000" algn="tl">
                    <a:srgbClr val="000000">
                      <a:alpha val="43137"/>
                    </a:srgbClr>
                  </a:outerShdw>
                </a:effectLst>
              </a:rPr>
              <a:t>المتطلبات التأسيسية لاستخدام استراتيجية دوائر الأصدقاء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6049656"/>
              </p:ext>
            </p:extLst>
          </p:nvPr>
        </p:nvGraphicFramePr>
        <p:xfrm>
          <a:off x="457200" y="1268413"/>
          <a:ext cx="8291513"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1785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ar-SA" sz="3600" dirty="0" smtClean="0"/>
              <a:t>مراحل استراتيجية دوائر الأصدقاء:</a:t>
            </a:r>
            <a:endParaRPr lang="en-US" sz="3600" dirty="0"/>
          </a:p>
        </p:txBody>
      </p:sp>
      <p:sp>
        <p:nvSpPr>
          <p:cNvPr id="3" name="Content Placeholder 2"/>
          <p:cNvSpPr>
            <a:spLocks noGrp="1"/>
          </p:cNvSpPr>
          <p:nvPr>
            <p:ph idx="1"/>
          </p:nvPr>
        </p:nvSpPr>
        <p:spPr>
          <a:xfrm>
            <a:off x="457200" y="1340768"/>
            <a:ext cx="8229600" cy="4785395"/>
          </a:xfrm>
        </p:spPr>
        <p:txBody>
          <a:bodyPr>
            <a:normAutofit/>
          </a:bodyPr>
          <a:lstStyle/>
          <a:p>
            <a:pPr algn="ctr"/>
            <a:r>
              <a:rPr lang="ar-SA" sz="6600" dirty="0" smtClean="0"/>
              <a:t>*</a:t>
            </a:r>
            <a:endParaRPr lang="en-US" sz="6600" dirty="0"/>
          </a:p>
        </p:txBody>
      </p:sp>
      <p:sp>
        <p:nvSpPr>
          <p:cNvPr id="5" name="Oval 4"/>
          <p:cNvSpPr/>
          <p:nvPr/>
        </p:nvSpPr>
        <p:spPr>
          <a:xfrm>
            <a:off x="5868144" y="1696438"/>
            <a:ext cx="2736304"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tx1"/>
                </a:solidFill>
              </a:rPr>
              <a:t>أولاً: المرحلة التمهيدية:</a:t>
            </a:r>
          </a:p>
          <a:p>
            <a:pPr algn="ctr"/>
            <a:r>
              <a:rPr lang="ar-SA" sz="2000" dirty="0" smtClean="0">
                <a:solidFill>
                  <a:schemeClr val="tx1"/>
                </a:solidFill>
              </a:rPr>
              <a:t>يتم التقييم التمهيدى قبل بدء برنامج التدخل بأسبوع على الأقل ويتضمن ملاحظة جميع التلاميذ أثناء وقت الدائرة لمدة ساعة على الأقل.</a:t>
            </a:r>
            <a:endParaRPr lang="en-US" sz="2000" dirty="0">
              <a:solidFill>
                <a:schemeClr val="tx1"/>
              </a:solidFill>
            </a:endParaRPr>
          </a:p>
        </p:txBody>
      </p:sp>
      <p:sp>
        <p:nvSpPr>
          <p:cNvPr id="6" name="Oval 5"/>
          <p:cNvSpPr/>
          <p:nvPr/>
        </p:nvSpPr>
        <p:spPr>
          <a:xfrm>
            <a:off x="467544" y="1696438"/>
            <a:ext cx="2592288"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tx1"/>
                </a:solidFill>
              </a:rPr>
              <a:t>ثالثاً: مرحلة المتابعة:</a:t>
            </a:r>
          </a:p>
          <a:p>
            <a:pPr algn="ctr"/>
            <a:r>
              <a:rPr lang="ar-SA" sz="2000" b="1" dirty="0" smtClean="0">
                <a:solidFill>
                  <a:schemeClr val="tx1"/>
                </a:solidFill>
              </a:rPr>
              <a:t>يتم ملاحظة جميع التلاميذ مرة أخرى لمدة ساعة، بعد شهرين من برنامج التدخل لمدة لا تقل عن ساعة أثناء وقت الدائرة وتسجيل السلوكيات السابقة في مرحلة التدخل.</a:t>
            </a:r>
            <a:endParaRPr lang="ar-SA" sz="2000" b="1" dirty="0" smtClean="0">
              <a:solidFill>
                <a:schemeClr val="tx1"/>
              </a:solidFill>
            </a:endParaRPr>
          </a:p>
        </p:txBody>
      </p:sp>
      <p:sp>
        <p:nvSpPr>
          <p:cNvPr id="7" name="Oval 6"/>
          <p:cNvSpPr/>
          <p:nvPr/>
        </p:nvSpPr>
        <p:spPr>
          <a:xfrm>
            <a:off x="3059832" y="1718676"/>
            <a:ext cx="2808311" cy="4032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tx1"/>
                </a:solidFill>
              </a:rPr>
              <a:t>ثانياً: مرحلة التدخل:</a:t>
            </a:r>
          </a:p>
          <a:p>
            <a:pPr algn="ctr"/>
            <a:r>
              <a:rPr lang="ar-SA" sz="2000" b="1" dirty="0" smtClean="0">
                <a:solidFill>
                  <a:schemeClr val="tx1"/>
                </a:solidFill>
              </a:rPr>
              <a:t>يتم تطبيق دائرة الأصدقاء على مدى 16 جلسة بواقع جلسة واحدة أسبوعياً وزمن الجلسة يتراوح ما بين 30-45 دقيقة وتصميم جدول ملاحظة لتسجيل حدوث السلوكيات المطلوبة .</a:t>
            </a:r>
            <a:endParaRPr lang="ar-SA" sz="2000" b="1" dirty="0" smtClean="0">
              <a:solidFill>
                <a:schemeClr val="tx1"/>
              </a:solidFill>
            </a:endParaRPr>
          </a:p>
        </p:txBody>
      </p:sp>
    </p:spTree>
    <p:extLst>
      <p:ext uri="{BB962C8B-B14F-4D97-AF65-F5344CB8AC3E}">
        <p14:creationId xmlns:p14="http://schemas.microsoft.com/office/powerpoint/2010/main" val="3355971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528</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جامعة بنها كلية التربية  قسم المناهج وطرق التدريس  وتكنولوجيا التعليم  </vt:lpstr>
      <vt:lpstr>استكمالاً لما تم دراسته في المحاضرات السابقة </vt:lpstr>
      <vt:lpstr>استراتيجية دوائر الأصدقاء</vt:lpstr>
      <vt:lpstr>PowerPoint Presentation</vt:lpstr>
      <vt:lpstr>PowerPoint Presentation</vt:lpstr>
      <vt:lpstr>المتطلبات التأسيسية لاستخدام استراتيجية دوائر الأصدقاء :</vt:lpstr>
      <vt:lpstr>مراحل استراتيجية دوائر الأصدقاء: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16</cp:revision>
  <dcterms:created xsi:type="dcterms:W3CDTF">2020-03-18T08:05:20Z</dcterms:created>
  <dcterms:modified xsi:type="dcterms:W3CDTF">2020-03-28T16:22:31Z</dcterms:modified>
</cp:coreProperties>
</file>